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58" r:id="rId4"/>
    <p:sldId id="265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>
        <p:scale>
          <a:sx n="59" d="100"/>
          <a:sy n="59" d="100"/>
        </p:scale>
        <p:origin x="-114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08/01/2020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iền hoa vàng 2 gó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016000" y="2362200"/>
            <a:ext cx="10160000" cy="2209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0000"/>
                </a:solidFill>
                <a:effectLst>
                  <a:outerShdw dist="71842" dir="2700000" algn="ctr" rotWithShape="0">
                    <a:srgbClr val="FFFF00"/>
                  </a:outerShdw>
                </a:effectLst>
                <a:latin typeface="Arial"/>
                <a:cs typeface="Arial"/>
              </a:rPr>
              <a:t>MÔN LUYỆN TỪ VÀ CÂU - LỚP 3</a:t>
            </a:r>
          </a:p>
        </p:txBody>
      </p:sp>
      <p:sp>
        <p:nvSpPr>
          <p:cNvPr id="3078" name="WordArt 3"/>
          <p:cNvSpPr>
            <a:spLocks noChangeArrowheads="1" noChangeShapeType="1" noTextEdit="1"/>
          </p:cNvSpPr>
          <p:nvPr/>
        </p:nvSpPr>
        <p:spPr bwMode="auto">
          <a:xfrm>
            <a:off x="2235200" y="838200"/>
            <a:ext cx="77216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latin typeface="Arial"/>
                <a:cs typeface="Arial"/>
              </a:rPr>
              <a:t>BÀI GIẢNG ĐIỆN TỬ</a:t>
            </a:r>
          </a:p>
        </p:txBody>
      </p:sp>
    </p:spTree>
    <p:extLst>
      <p:ext uri="{BB962C8B-B14F-4D97-AF65-F5344CB8AC3E}">
        <p14:creationId xmlns:p14="http://schemas.microsoft.com/office/powerpoint/2010/main" val="357857497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5900" y="0"/>
            <a:ext cx="9503229" cy="7347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 bài thơ và ghi vào chỗ trống trong bảng dưới đây:</a:t>
            </a:r>
          </a:p>
        </p:txBody>
      </p:sp>
      <p:sp>
        <p:nvSpPr>
          <p:cNvPr id="3" name="Rectangle 2"/>
          <p:cNvSpPr/>
          <p:nvPr/>
        </p:nvSpPr>
        <p:spPr>
          <a:xfrm>
            <a:off x="881741" y="1012372"/>
            <a:ext cx="4882243" cy="2334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Ông trời bật lửa</a:t>
            </a:r>
          </a:p>
          <a:p>
            <a:endParaRPr lang="en-US" sz="28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Chị mây vừa kéo đến</a:t>
            </a: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Trăng sao trốn cả rồi</a:t>
            </a: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 nóng lòng chờ đợi</a:t>
            </a: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Xuống đi nào, mưa ơi!</a:t>
            </a:r>
          </a:p>
          <a:p>
            <a:endParaRPr lang="en-US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2055" y="1877784"/>
            <a:ext cx="4882243" cy="2264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Chớp bỗng lòe chói mắt</a:t>
            </a: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 sáng khắp ruộng vườn</a:t>
            </a:r>
          </a:p>
          <a:p>
            <a:r>
              <a:rPr lang="vi-VN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Ông trời bật lửa</a:t>
            </a: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 lúa vừa trổ bông.</a:t>
            </a:r>
          </a:p>
          <a:p>
            <a:pPr algn="r"/>
            <a:r>
              <a:rPr lang="en-US" sz="24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Đỗ Xuân Thanh</a:t>
            </a:r>
          </a:p>
        </p:txBody>
      </p:sp>
      <p:sp>
        <p:nvSpPr>
          <p:cNvPr id="5" name="Rectangle 4"/>
          <p:cNvSpPr/>
          <p:nvPr/>
        </p:nvSpPr>
        <p:spPr>
          <a:xfrm>
            <a:off x="881740" y="4109356"/>
            <a:ext cx="4882243" cy="1915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Mưa! Mưa xuống thật rồi!</a:t>
            </a: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 hả hê uống nước</a:t>
            </a: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 sấm vỗ tay cười</a:t>
            </a:r>
          </a:p>
          <a:p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bé bừng tỉnh giấc.</a:t>
            </a:r>
          </a:p>
          <a:p>
            <a:endParaRPr lang="en-US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787478"/>
              </p:ext>
            </p:extLst>
          </p:nvPr>
        </p:nvGraphicFramePr>
        <p:xfrm>
          <a:off x="0" y="0"/>
          <a:ext cx="121920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57">
                  <a:extLst>
                    <a:ext uri="{9D8B030D-6E8A-4147-A177-3AD203B41FA5}">
                      <a16:colId xmlns="" xmlns:a16="http://schemas.microsoft.com/office/drawing/2014/main" val="3169227390"/>
                    </a:ext>
                  </a:extLst>
                </a:gridCol>
                <a:gridCol w="3151414">
                  <a:extLst>
                    <a:ext uri="{9D8B030D-6E8A-4147-A177-3AD203B41FA5}">
                      <a16:colId xmlns="" xmlns:a16="http://schemas.microsoft.com/office/drawing/2014/main" val="3827865169"/>
                    </a:ext>
                  </a:extLst>
                </a:gridCol>
                <a:gridCol w="3902529">
                  <a:extLst>
                    <a:ext uri="{9D8B030D-6E8A-4147-A177-3AD203B41FA5}">
                      <a16:colId xmlns="" xmlns:a16="http://schemas.microsoft.com/office/drawing/2014/main" val="3402211723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999371168"/>
                    </a:ext>
                  </a:extLst>
                </a:gridCol>
              </a:tblGrid>
              <a:tr h="598934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hóa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28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nhân hóa</a:t>
                      </a:r>
                      <a:endParaRPr lang="en-US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84519394"/>
                  </a:ext>
                </a:extLst>
              </a:tr>
              <a:tr h="2078654"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gọi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bằng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tả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bằng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những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ngữ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Tác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mưa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như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thế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nào</a:t>
                      </a:r>
                      <a:r>
                        <a:rPr lang="en-US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9879183"/>
                  </a:ext>
                </a:extLst>
              </a:tr>
              <a:tr h="836083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7034185"/>
                  </a:ext>
                </a:extLst>
              </a:tr>
              <a:tr h="836083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1578549"/>
                  </a:ext>
                </a:extLst>
              </a:tr>
              <a:tr h="836083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8661269"/>
                  </a:ext>
                </a:extLst>
              </a:tr>
              <a:tr h="836083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7229799"/>
                  </a:ext>
                </a:extLst>
              </a:tr>
              <a:tr h="836083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4821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84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4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74411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57">
                  <a:extLst>
                    <a:ext uri="{9D8B030D-6E8A-4147-A177-3AD203B41FA5}">
                      <a16:colId xmlns="" xmlns:a16="http://schemas.microsoft.com/office/drawing/2014/main" val="3169227390"/>
                    </a:ext>
                  </a:extLst>
                </a:gridCol>
                <a:gridCol w="2139043">
                  <a:extLst>
                    <a:ext uri="{9D8B030D-6E8A-4147-A177-3AD203B41FA5}">
                      <a16:colId xmlns="" xmlns:a16="http://schemas.microsoft.com/office/drawing/2014/main" val="3827865169"/>
                    </a:ext>
                  </a:extLst>
                </a:gridCol>
                <a:gridCol w="3412671">
                  <a:extLst>
                    <a:ext uri="{9D8B030D-6E8A-4147-A177-3AD203B41FA5}">
                      <a16:colId xmlns="" xmlns:a16="http://schemas.microsoft.com/office/drawing/2014/main" val="3402211723"/>
                    </a:ext>
                  </a:extLst>
                </a:gridCol>
                <a:gridCol w="4550229">
                  <a:extLst>
                    <a:ext uri="{9D8B030D-6E8A-4147-A177-3AD203B41FA5}">
                      <a16:colId xmlns="" xmlns:a16="http://schemas.microsoft.com/office/drawing/2014/main" val="1999371168"/>
                    </a:ext>
                  </a:extLst>
                </a:gridCol>
              </a:tblGrid>
              <a:tr h="579449">
                <a:tc rowSpan="2">
                  <a:txBody>
                    <a:bodyPr/>
                    <a:lstStyle/>
                    <a:p>
                      <a:pPr algn="ctr"/>
                      <a:r>
                        <a:rPr lang="en-US" sz="27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hóa</a:t>
                      </a:r>
                      <a:endParaRPr lang="en-US" sz="2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27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nhân hóa</a:t>
                      </a:r>
                      <a:endParaRPr lang="en-US" sz="27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84519394"/>
                  </a:ext>
                </a:extLst>
              </a:tr>
              <a:tr h="1732534"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gọi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bằng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tả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bằng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những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ngữ</a:t>
                      </a:r>
                      <a:r>
                        <a:rPr lang="en-US" sz="2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Tác</a:t>
                      </a:r>
                      <a:r>
                        <a:rPr lang="en-US" sz="27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giả nói với sự vật (mưa) thân mật </a:t>
                      </a:r>
                    </a:p>
                    <a:p>
                      <a:pPr algn="ctr"/>
                      <a:r>
                        <a:rPr lang="en-US" sz="27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như thế nào?</a:t>
                      </a:r>
                      <a:endParaRPr lang="en-US" sz="27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9879183"/>
                  </a:ext>
                </a:extLst>
              </a:tr>
              <a:tr h="724245"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Mặt</a:t>
                      </a:r>
                      <a:r>
                        <a:rPr lang="en-US" sz="27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trời</a:t>
                      </a:r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bật lửa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7034185"/>
                  </a:ext>
                </a:extLst>
              </a:tr>
              <a:tr h="724245"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Mây</a:t>
                      </a:r>
                      <a:r>
                        <a:rPr lang="en-US" sz="27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kéo</a:t>
                      </a:r>
                      <a:r>
                        <a:rPr lang="en-US" sz="27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đến</a:t>
                      </a:r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1578549"/>
                  </a:ext>
                </a:extLst>
              </a:tr>
              <a:tr h="724245"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Trăng</a:t>
                      </a:r>
                      <a:r>
                        <a:rPr lang="en-US" sz="27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sao</a:t>
                      </a:r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trốn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8661269"/>
                  </a:ext>
                </a:extLst>
              </a:tr>
              <a:tr h="924793"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Đất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nóng</a:t>
                      </a:r>
                      <a:r>
                        <a:rPr lang="en-US" sz="27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lòng chờ đợi, </a:t>
                      </a:r>
                    </a:p>
                    <a:p>
                      <a:pPr algn="ctr"/>
                      <a:r>
                        <a:rPr lang="en-US" sz="27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hả hê uống nước</a:t>
                      </a:r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7229799"/>
                  </a:ext>
                </a:extLst>
              </a:tr>
              <a:tr h="724245"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Mưa</a:t>
                      </a:r>
                      <a:r>
                        <a:rPr lang="en-US" sz="27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xuống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như</a:t>
                      </a:r>
                      <a:r>
                        <a:rPr lang="en-US" sz="2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r>
                        <a:rPr lang="en-US" sz="2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một</a:t>
                      </a:r>
                      <a:r>
                        <a:rPr lang="en-US" sz="2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2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bạn</a:t>
                      </a:r>
                      <a:endParaRPr lang="en-US" sz="2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4821055"/>
                  </a:ext>
                </a:extLst>
              </a:tr>
              <a:tr h="724245"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Sấm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vỗ tay cười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1797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14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96344" y="130629"/>
            <a:ext cx="5045528" cy="1502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NHÂN HÓA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53143" y="2465615"/>
            <a:ext cx="2188029" cy="4114800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 sự vật bằng từ dùng để gọi con người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857750" y="2465615"/>
            <a:ext cx="2188029" cy="4114800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 sự vật bằng những từ dùng để tả người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062357" y="2465615"/>
            <a:ext cx="2188029" cy="4114800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 với sự vật thân mật như nói với con người</a:t>
            </a:r>
          </a:p>
        </p:txBody>
      </p:sp>
      <p:cxnSp>
        <p:nvCxnSpPr>
          <p:cNvPr id="7" name="Straight Arrow Connector 6"/>
          <p:cNvCxnSpPr>
            <a:stCxn id="2" idx="4"/>
            <a:endCxn id="3" idx="0"/>
          </p:cNvCxnSpPr>
          <p:nvPr/>
        </p:nvCxnSpPr>
        <p:spPr>
          <a:xfrm flipH="1">
            <a:off x="1747158" y="1632858"/>
            <a:ext cx="4171950" cy="83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4"/>
            <a:endCxn id="4" idx="0"/>
          </p:cNvCxnSpPr>
          <p:nvPr/>
        </p:nvCxnSpPr>
        <p:spPr>
          <a:xfrm>
            <a:off x="5919108" y="1632858"/>
            <a:ext cx="32657" cy="83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4"/>
            <a:endCxn id="5" idx="0"/>
          </p:cNvCxnSpPr>
          <p:nvPr/>
        </p:nvCxnSpPr>
        <p:spPr>
          <a:xfrm>
            <a:off x="5919108" y="1632858"/>
            <a:ext cx="4237264" cy="83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70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3478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Gạch dưới bộ phận trả lời câu hỏi “Ở đâu?”: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40329"/>
            <a:ext cx="12192000" cy="7347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Trần Quốc Khái quê ở huyện Thường Tín, ngoại thành Hà Nội.</a:t>
            </a:r>
          </a:p>
        </p:txBody>
      </p:sp>
      <p:sp>
        <p:nvSpPr>
          <p:cNvPr id="7" name="Rectangle 6"/>
          <p:cNvSpPr/>
          <p:nvPr/>
        </p:nvSpPr>
        <p:spPr>
          <a:xfrm>
            <a:off x="-212277" y="3080658"/>
            <a:ext cx="12192000" cy="7347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Ông học được nghề thêu ở Trung Quốc trong một lần đi sứ.</a:t>
            </a:r>
          </a:p>
        </p:txBody>
      </p:sp>
      <p:sp>
        <p:nvSpPr>
          <p:cNvPr id="8" name="Rectangle 7"/>
          <p:cNvSpPr/>
          <p:nvPr/>
        </p:nvSpPr>
        <p:spPr>
          <a:xfrm>
            <a:off x="506185" y="4408715"/>
            <a:ext cx="11070771" cy="7347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Để tưởng nhớ công lao của Trần Quốc Khái, nhân dân lập đền thờ ở quê hương ông.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74028" y="2160815"/>
            <a:ext cx="69233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030185" y="5698671"/>
            <a:ext cx="2950029" cy="108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9443" y="3657601"/>
            <a:ext cx="5725886" cy="32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53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</TotalTime>
  <Words>283</Words>
  <Application>Microsoft Office PowerPoint</Application>
  <PresentationFormat>Custom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Thi Phuong Loan</dc:creator>
  <cp:lastModifiedBy>Windows User</cp:lastModifiedBy>
  <cp:revision>26</cp:revision>
  <dcterms:created xsi:type="dcterms:W3CDTF">2017-02-09T00:55:20Z</dcterms:created>
  <dcterms:modified xsi:type="dcterms:W3CDTF">2020-01-08T09:51:34Z</dcterms:modified>
</cp:coreProperties>
</file>